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8" r:id="rId4"/>
    <p:sldId id="260" r:id="rId5"/>
    <p:sldId id="261" r:id="rId6"/>
    <p:sldId id="269" r:id="rId7"/>
    <p:sldId id="262" r:id="rId8"/>
    <p:sldId id="265" r:id="rId9"/>
    <p:sldId id="266" r:id="rId10"/>
    <p:sldId id="267" r:id="rId11"/>
    <p:sldId id="270" r:id="rId12"/>
    <p:sldId id="271" r:id="rId13"/>
    <p:sldId id="272" r:id="rId14"/>
    <p:sldId id="273" r:id="rId15"/>
    <p:sldId id="274" r:id="rId16"/>
    <p:sldId id="264" r:id="rId17"/>
    <p:sldId id="2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4E312-108D-4AD3-8ED4-871CAF0E4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2AC4CA-4B87-4E6B-A99D-EAB5E14D6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F4FB4-5B70-47CF-886D-0BA11FFA5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F8F9A-BD1E-430D-8978-8B873524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F654F-23D4-4730-A3C5-42806D249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538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8CE28-87FB-4999-AEF0-157C0BF59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19531B-D492-4412-BF01-6146384BB9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DCF45-5328-4C9E-A04C-2AF303E4D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69800-EA3C-43BD-BDD3-1A690C5DF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286AD-22C4-4533-9B12-7C3F211A4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89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5060D8-E2C9-4A28-AEA9-4AE2D7F18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B450E-1946-4D23-8D94-2E0158D24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5AA1A-E3E2-458A-B049-0DEC5055E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A4004-03AD-45E1-A198-53F107A1C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2E172-CAE6-459E-9669-ECECEA7F6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99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6164F-BB2B-444D-9DF2-6B329B30A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2488E-5458-440A-B195-DA9E5DC5C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91EA7-22F7-4DC6-99A8-58E4AA6C1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71906-0613-42AE-ABF1-D71EAC332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6082-DC1A-4706-B571-00C1BC2F1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211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B27E2-5AA5-4A9E-8F37-D8437001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4AACF-AA6C-4CF0-B691-E0503FD59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01B8B-60AE-44E7-93EC-78FD4EEA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D1166-E033-4B9B-94C6-8159A2756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4C532-D593-4D9D-8562-602C24713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87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AB54C-D383-47B7-A095-2424801A0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C6CAA-F13E-4E30-AEAA-F073C9F14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74978-398B-4708-8E33-46E2F43EE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500B3C-7A01-4C6A-97D4-C61AB9AB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7A18CB-B3B6-49E9-8291-17606E8A6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6E9FAF-AA49-484C-8B82-E149A11E1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710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97BC2-69BE-420D-8ECE-D958511EC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0C5F03-1FF9-42A8-9EE7-900624949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13800-DC94-4C57-BC1B-298A327A88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24C2B2-2B85-4024-95A9-E5BF7A787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9E4716-6E32-4A2B-800B-9D0CF64129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722FB9-082D-4BAB-9F7A-04F23D8E8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F9D74-478B-4719-A2B6-919D48B66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A71845-CE7B-4768-AC1B-0D977A939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34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2BB85-E1E0-4EB8-AEF5-EED5D968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858EA-3439-48D5-A2CA-451103414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FE530D-7902-4E53-B629-D7DED5AF0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BD4F8A-C89F-432C-8C0C-B5B13DAA6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13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DE6E83-4A32-4E45-AE3C-9ADFC3658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C65879-70D0-4013-8CDE-50C08B267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03AFA-E746-497E-AA79-031EA9FFE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076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D1C5-D66D-4853-9847-86F0FEAD3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EDF0F-0648-4697-B4A6-58B1A951E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F9E76B-53A9-48A4-8782-E7B9C1972F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B01038-98C8-40D2-B409-F1F1B0A36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F2E63-2121-47F1-853B-D41CF7FE2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1DF075-D43E-4CD6-BD97-189F83DB9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993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F04E7-219E-4DF8-B2A1-E4A2DE252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9D7F42-3621-4CF5-94EE-941D2A7ECA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AD67B7-BAB9-4457-AF54-D855D615A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9D104-017B-4132-A932-50C5F05A0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DA426-461F-4544-89CC-322D7E7C5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1E807-D6DF-4245-8FF3-6D10FA671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56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16424-161C-41E8-A278-65F748EF2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1EB530-2498-4355-A8E3-47A07B5AE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46E02-026A-4F5C-8CEB-624088FCE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CF6F54-8DBE-473B-9DE0-53F223B3C7A6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6270D-F762-4AB9-9F92-4256A902A4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A60CC-EB4A-4613-87DE-EE0CB2EA5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CA0B5-98C2-4DB5-B616-2BB826B0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12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9C7A4-4B04-44CE-9E07-D6E5E3C212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Science Research Trends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4C9D1D-93BD-43F7-9407-445716CF4C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Yogesh Kulkarni</a:t>
            </a:r>
          </a:p>
        </p:txBody>
      </p:sp>
    </p:spTree>
    <p:extLst>
      <p:ext uri="{BB962C8B-B14F-4D97-AF65-F5344CB8AC3E}">
        <p14:creationId xmlns:p14="http://schemas.microsoft.com/office/powerpoint/2010/main" val="1146271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6E581-0A03-440C-A1E1-973E90AF7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Sliding Into the Trough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EB67D-6C74-4141-A80B-4291D925A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Machine Learning</a:t>
            </a:r>
          </a:p>
          <a:p>
            <a:r>
              <a:rPr lang="en-IN" dirty="0"/>
              <a:t>Chatbots</a:t>
            </a:r>
          </a:p>
          <a:p>
            <a:r>
              <a:rPr lang="en-IN" dirty="0"/>
              <a:t>Computer Vision</a:t>
            </a:r>
          </a:p>
          <a:p>
            <a:r>
              <a:rPr lang="en-IN" dirty="0"/>
              <a:t>Autonomous Vehicles</a:t>
            </a:r>
          </a:p>
          <a:p>
            <a:r>
              <a:rPr lang="en-IN" dirty="0"/>
              <a:t>Cognitive Computing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781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FD3E6-AB04-4B5C-8271-287F5FD54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Hope for the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1CFB1-F630-44AD-B71D-F1F60877D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Active learning and life-long learning</a:t>
            </a:r>
          </a:p>
          <a:p>
            <a:r>
              <a:rPr lang="en-US" dirty="0"/>
              <a:t>Multi-modal and multi-task learning</a:t>
            </a:r>
          </a:p>
          <a:p>
            <a:r>
              <a:rPr lang="en-US" dirty="0"/>
              <a:t>Open-domain conversation</a:t>
            </a:r>
          </a:p>
          <a:p>
            <a:r>
              <a:rPr lang="en-US" dirty="0"/>
              <a:t>Applications: medical, autonomous vehicles</a:t>
            </a:r>
          </a:p>
          <a:p>
            <a:r>
              <a:rPr lang="en-US" dirty="0"/>
              <a:t>Algorithmic ethics</a:t>
            </a:r>
          </a:p>
          <a:p>
            <a:r>
              <a:rPr lang="en-US" dirty="0"/>
              <a:t>Robotics</a:t>
            </a:r>
          </a:p>
        </p:txBody>
      </p:sp>
    </p:spTree>
    <p:extLst>
      <p:ext uri="{BB962C8B-B14F-4D97-AF65-F5344CB8AC3E}">
        <p14:creationId xmlns:p14="http://schemas.microsoft.com/office/powerpoint/2010/main" val="816256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947C8-5D44-4F15-ADCE-4292C7AD6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the ground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E2FB3B-8057-4E6C-8E6A-4C994AA190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6" t="18297" r="1880" b="7660"/>
          <a:stretch/>
        </p:blipFill>
        <p:spPr>
          <a:xfrm>
            <a:off x="2451369" y="1585608"/>
            <a:ext cx="8754895" cy="507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38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51512-5AEA-47BD-8AAE-35CD3AE8F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B80AE-E9BF-4874-8B2B-6D649BC56E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42"/>
          <a:stretch/>
        </p:blipFill>
        <p:spPr>
          <a:xfrm>
            <a:off x="2127115" y="603115"/>
            <a:ext cx="9144000" cy="547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64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4711D-7F0C-4323-AFA5-344E3E857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E9C0B4-D79C-486C-854F-18A6B455E4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866"/>
          <a:stretch/>
        </p:blipFill>
        <p:spPr>
          <a:xfrm>
            <a:off x="2282757" y="1690688"/>
            <a:ext cx="9144000" cy="419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03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423AB-B7D6-4CD2-8B6D-5B4E54A9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Cars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34D1F8-C446-405E-A613-FCA704E15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24" y="1451728"/>
            <a:ext cx="5112688" cy="38345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4064E7-9761-464E-B7FC-AFE1EB85F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3573" y="1451728"/>
            <a:ext cx="6542203" cy="4906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3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7C048-575C-4478-9BE2-BA64381C1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look?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BC0B0-9FFB-47A9-A36E-694DA9CE2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Papers with Code: </a:t>
            </a:r>
          </a:p>
          <a:p>
            <a:pPr lvl="1"/>
            <a:r>
              <a:rPr lang="en-US" dirty="0"/>
              <a:t>State of the Art, domain wise</a:t>
            </a:r>
          </a:p>
          <a:p>
            <a:pPr lvl="1"/>
            <a:r>
              <a:rPr lang="en-US" dirty="0"/>
              <a:t>Trending, Latest, Top rated , </a:t>
            </a:r>
          </a:p>
          <a:p>
            <a:pPr lvl="1"/>
            <a:r>
              <a:rPr lang="en-US" dirty="0"/>
              <a:t>Look for stars</a:t>
            </a:r>
          </a:p>
          <a:p>
            <a:pPr lvl="1"/>
            <a:r>
              <a:rPr lang="en-US" dirty="0"/>
              <a:t>Get code!!</a:t>
            </a:r>
          </a:p>
          <a:p>
            <a:r>
              <a:rPr lang="en-US" dirty="0"/>
              <a:t>Two Minute Papers </a:t>
            </a:r>
            <a:r>
              <a:rPr lang="en-US" dirty="0" err="1"/>
              <a:t>Youtube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309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ACBB0-69B6-4B29-9464-9591DCFEC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225FE-ED87-46EF-9669-5E7E144EE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Pieter </a:t>
            </a:r>
            <a:r>
              <a:rPr lang="en-US" dirty="0" err="1"/>
              <a:t>Abbeel</a:t>
            </a:r>
            <a:r>
              <a:rPr lang="en-US" dirty="0"/>
              <a:t>: Recent Advances and Trends in Artificial Intelligence | Keynote | ODSC East 2019</a:t>
            </a:r>
          </a:p>
          <a:p>
            <a:r>
              <a:rPr lang="en-US" dirty="0"/>
              <a:t>Deep Learning: State of the Art (2020) – Lex </a:t>
            </a:r>
            <a:r>
              <a:rPr lang="en-US" dirty="0" err="1"/>
              <a:t>Fridman</a:t>
            </a:r>
            <a:r>
              <a:rPr lang="en-US" dirty="0"/>
              <a:t>, MIT</a:t>
            </a:r>
          </a:p>
        </p:txBody>
      </p:sp>
    </p:spTree>
    <p:extLst>
      <p:ext uri="{BB962C8B-B14F-4D97-AF65-F5344CB8AC3E}">
        <p14:creationId xmlns:p14="http://schemas.microsoft.com/office/powerpoint/2010/main" val="3112613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DA4E-6EB5-4964-B7A6-C09AC4B10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Conference or Pop Concert?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43AF44-173C-436A-A404-0BF55D56F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200" dirty="0"/>
              <a:t>(Ref: NIPS Tickets Sell Out in Less Than 12 Minutes - Synced)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A961B01-5847-4CAB-8EA0-89485E780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15" y="1505458"/>
            <a:ext cx="5325285" cy="1485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7846319-2920-45BD-9588-860811121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053" y="1736624"/>
            <a:ext cx="5824638" cy="432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5803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5DF6F-DB50-4E5C-811B-05DFCEA0E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Deep Learning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F240E-8CD0-41AC-B53E-98EC6A96E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1943: Neural networks (Walter Pitts and Warren McCulloch)</a:t>
            </a:r>
          </a:p>
          <a:p>
            <a:r>
              <a:rPr lang="en-US" dirty="0"/>
              <a:t>1957-62: Perceptron (Frank Rosenblatt)</a:t>
            </a:r>
          </a:p>
          <a:p>
            <a:r>
              <a:rPr lang="en-US" dirty="0"/>
              <a:t>1970-86: Backpropagation, RBM, RNN</a:t>
            </a:r>
          </a:p>
          <a:p>
            <a:r>
              <a:rPr lang="en-US" dirty="0"/>
              <a:t>1979-98: CNN, MNIST, LSTM, Bidirectional RNN</a:t>
            </a:r>
          </a:p>
          <a:p>
            <a:r>
              <a:rPr lang="en-US" dirty="0"/>
              <a:t>2006: “Deep Learning”, DBN</a:t>
            </a:r>
          </a:p>
          <a:p>
            <a:r>
              <a:rPr lang="en-US" dirty="0"/>
              <a:t>2009: ImageNet + </a:t>
            </a:r>
            <a:r>
              <a:rPr lang="en-US" dirty="0" err="1"/>
              <a:t>AlexNet</a:t>
            </a:r>
            <a:endParaRPr lang="en-US" dirty="0"/>
          </a:p>
          <a:p>
            <a:r>
              <a:rPr lang="en-US" dirty="0"/>
              <a:t>2014: GANs</a:t>
            </a:r>
          </a:p>
          <a:p>
            <a:r>
              <a:rPr lang="en-US" dirty="0"/>
              <a:t>2016-17: AlphaGo, </a:t>
            </a:r>
            <a:r>
              <a:rPr lang="en-US" dirty="0" err="1"/>
              <a:t>AlphaZero</a:t>
            </a:r>
            <a:endParaRPr lang="en-US" dirty="0"/>
          </a:p>
          <a:p>
            <a:r>
              <a:rPr lang="en-US" dirty="0"/>
              <a:t>2017: 2017-19: Transformers</a:t>
            </a:r>
          </a:p>
        </p:txBody>
      </p:sp>
    </p:spTree>
    <p:extLst>
      <p:ext uri="{BB962C8B-B14F-4D97-AF65-F5344CB8AC3E}">
        <p14:creationId xmlns:p14="http://schemas.microsoft.com/office/powerpoint/2010/main" val="175340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CE762-76D1-4D31-8663-0C9D70B9A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859" y="737682"/>
            <a:ext cx="8970164" cy="1167014"/>
          </a:xfrm>
        </p:spPr>
        <p:txBody>
          <a:bodyPr/>
          <a:lstStyle/>
          <a:p>
            <a:r>
              <a:rPr lang="en-US" dirty="0"/>
              <a:t>In recent past…</a:t>
            </a:r>
            <a:r>
              <a:rPr lang="en-US" dirty="0" err="1"/>
              <a:t>Imagenet</a:t>
            </a:r>
            <a:r>
              <a:rPr lang="en-US" dirty="0"/>
              <a:t>..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2836414F-0299-44C9-8DC0-5AC1F46B9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532" y="2236754"/>
            <a:ext cx="6096000" cy="405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9119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7FE04-FD06-4D88-BD17-330673303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Captioning Challenge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19F52F-B61C-4ED1-937C-782DA07ED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1457224"/>
            <a:ext cx="803910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515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2B94-ABDB-462A-A0EC-B078D8296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Community is growing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7C9F57-9EDD-4EDC-A574-C52A2D7812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97" t="17873" r="10177" b="14894"/>
          <a:stretch/>
        </p:blipFill>
        <p:spPr>
          <a:xfrm>
            <a:off x="2480553" y="1575881"/>
            <a:ext cx="6896911" cy="46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41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8F918-234D-4033-9BED-4EEC3FDE0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Gartner Predicts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0C0C3D2-22C5-4030-9430-D30FA3D5E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987" y="0"/>
            <a:ext cx="72120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9453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91CB8-A929-4D9E-9E72-71C35F507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 the Rise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BF293-B401-49FF-8B66-F14F9D740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Artificial General Intelligence</a:t>
            </a:r>
          </a:p>
          <a:p>
            <a:r>
              <a:rPr lang="en-IN" dirty="0"/>
              <a:t>Small Data</a:t>
            </a:r>
          </a:p>
          <a:p>
            <a:r>
              <a:rPr lang="en-IN" dirty="0"/>
              <a:t>Generative AI</a:t>
            </a:r>
          </a:p>
          <a:p>
            <a:r>
              <a:rPr lang="en-IN" dirty="0"/>
              <a:t>Responsible AI</a:t>
            </a:r>
          </a:p>
          <a:p>
            <a:r>
              <a:rPr lang="en-IN" dirty="0"/>
              <a:t>Augmented Intelligence</a:t>
            </a:r>
          </a:p>
          <a:p>
            <a:r>
              <a:rPr lang="en-IN" dirty="0"/>
              <a:t>AI Governance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046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612CE-DF71-458C-8553-F882E9678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At the Peak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A4824-74D0-4261-B26D-42D7BBDED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Smart Robots</a:t>
            </a:r>
          </a:p>
          <a:p>
            <a:r>
              <a:rPr lang="en-IN" dirty="0"/>
              <a:t>Data </a:t>
            </a:r>
            <a:r>
              <a:rPr lang="en-IN" dirty="0" err="1"/>
              <a:t>Labeling</a:t>
            </a:r>
            <a:r>
              <a:rPr lang="en-IN" dirty="0"/>
              <a:t> and Annotation Services</a:t>
            </a:r>
          </a:p>
          <a:p>
            <a:r>
              <a:rPr lang="en-IN" dirty="0"/>
              <a:t>Knowledge Graphs</a:t>
            </a:r>
          </a:p>
          <a:p>
            <a:r>
              <a:rPr lang="en-IN" dirty="0"/>
              <a:t>Edge AI</a:t>
            </a:r>
          </a:p>
          <a:p>
            <a:r>
              <a:rPr lang="en-IN" dirty="0"/>
              <a:t>AI Cloud Services</a:t>
            </a:r>
          </a:p>
          <a:p>
            <a:r>
              <a:rPr lang="en-IN" dirty="0"/>
              <a:t>Deep Neural Networks (Deep Learning)</a:t>
            </a:r>
          </a:p>
          <a:p>
            <a:r>
              <a:rPr lang="en-IN" dirty="0"/>
              <a:t>Natural Language Processing (NLP)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99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262</Words>
  <Application>Microsoft Office PowerPoint</Application>
  <PresentationFormat>Widescreen</PresentationFormat>
  <Paragraphs>69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Data Science Research Trends</vt:lpstr>
      <vt:lpstr>AI Conference or Pop Concert?</vt:lpstr>
      <vt:lpstr>History of Deep Learning Ideas</vt:lpstr>
      <vt:lpstr>In recent past…Imagenet..</vt:lpstr>
      <vt:lpstr>Image Captioning Challenge</vt:lpstr>
      <vt:lpstr>Research Community is growing</vt:lpstr>
      <vt:lpstr>Gartner Predicts</vt:lpstr>
      <vt:lpstr>On the Rise</vt:lpstr>
      <vt:lpstr>At the Peak</vt:lpstr>
      <vt:lpstr>Sliding Into the Trough</vt:lpstr>
      <vt:lpstr>Hope for the future</vt:lpstr>
      <vt:lpstr>On the ground</vt:lpstr>
      <vt:lpstr>NLP</vt:lpstr>
      <vt:lpstr>Reinforcement Learning</vt:lpstr>
      <vt:lpstr>Autonomous Cars</vt:lpstr>
      <vt:lpstr>Where to look?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Research Trends</dc:title>
  <dc:creator>Yogesh Kulkarni</dc:creator>
  <cp:lastModifiedBy>Yogesh Kulkarni</cp:lastModifiedBy>
  <cp:revision>14</cp:revision>
  <dcterms:created xsi:type="dcterms:W3CDTF">2021-03-29T07:34:08Z</dcterms:created>
  <dcterms:modified xsi:type="dcterms:W3CDTF">2021-04-14T10:26:53Z</dcterms:modified>
</cp:coreProperties>
</file>

<file path=docProps/thumbnail.jpeg>
</file>